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72" r:id="rId10"/>
    <p:sldId id="263" r:id="rId11"/>
    <p:sldId id="265" r:id="rId12"/>
    <p:sldId id="274" r:id="rId13"/>
    <p:sldId id="273" r:id="rId14"/>
    <p:sldId id="264" r:id="rId15"/>
    <p:sldId id="266" r:id="rId16"/>
    <p:sldId id="267" r:id="rId17"/>
    <p:sldId id="268" r:id="rId18"/>
    <p:sldId id="27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25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45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92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45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0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6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74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24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78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7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2A14-ACF0-4D12-857C-3309EB05EE65}" type="datetimeFigureOut">
              <a:rPr lang="hu-HU" smtClean="0"/>
              <a:t>2020. 09. 29.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643A-3DA9-4F91-91EA-D1699BB4A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79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9674" y="3315855"/>
            <a:ext cx="9458036" cy="3241963"/>
          </a:xfrm>
        </p:spPr>
        <p:txBody>
          <a:bodyPr>
            <a:normAutofit fontScale="70000" lnSpcReduction="20000"/>
          </a:bodyPr>
          <a:lstStyle/>
          <a:p>
            <a:endParaRPr lang="hu-HU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Középiskolai </a:t>
            </a:r>
            <a:r>
              <a:rPr lang="hu-H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továbbtanulás</a:t>
            </a:r>
            <a:br>
              <a:rPr lang="hu-H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2020/2021</a:t>
            </a:r>
          </a:p>
          <a:p>
            <a:endParaRPr lang="hu-H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Készítette: Ivánkovitsné Nagy Mónika igh.</a:t>
            </a:r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07" y="424872"/>
            <a:ext cx="6382039" cy="27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8"/>
    </mc:Choice>
    <mc:Fallback xmlns="">
      <p:transition spd="slow" advTm="68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Határidők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2020. 10. 20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 nyilvánosságra hozása (iskolai honlapok)</a:t>
            </a:r>
          </a:p>
          <a:p>
            <a:pPr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11. 16.: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írásbeli felvételi vizsgát hirdető középfokú intézmények listája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hu-H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2020. 12. 04</a:t>
            </a:r>
            <a:r>
              <a:rPr lang="hu-HU" alt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altLang="hu-H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 a központi írásbeli vizsgára </a:t>
            </a:r>
            <a:r>
              <a:rPr lang="hu-HU" alt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közvetlenül a szervező intézménybe</a:t>
            </a:r>
            <a:r>
              <a:rPr lang="hu-HU" dirty="0"/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BTM: kérelem, szakértői vélemény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is)</a:t>
            </a:r>
            <a:endPara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3"/>
    </mc:Choice>
    <mc:Fallback xmlns="">
      <p:transition spd="slow" advTm="276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6618" y="295564"/>
            <a:ext cx="10587182" cy="197658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hu-HU" altLang="hu-HU" b="1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hu-HU" altLang="hu-HU" b="1" dirty="0" smtClean="0">
                <a:solidFill>
                  <a:srgbClr val="FFC000"/>
                </a:solidFill>
                <a:latin typeface="Arial" charset="0"/>
              </a:rPr>
            </a:br>
            <a:r>
              <a:rPr lang="hu-HU" altLang="hu-H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</a:t>
            </a:r>
            <a:r>
              <a:rPr lang="hu-HU" altLang="hu-H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vizsga ideje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2021. 01. 23.  10.00 </a:t>
            </a:r>
            <a:r>
              <a:rPr lang="hu-HU" alt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óra</a:t>
            </a:r>
            <a:r>
              <a:rPr lang="hu-HU" altLang="hu-HU" b="1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hu-HU" altLang="hu-HU" b="1" dirty="0">
                <a:solidFill>
                  <a:srgbClr val="FFC000"/>
                </a:solidFill>
                <a:latin typeface="Arial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40323"/>
            <a:ext cx="10515600" cy="353663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01. 28.: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14.00 óra pótló központi írásbeli vizsga ideje</a:t>
            </a:r>
          </a:p>
          <a:p>
            <a:pPr>
              <a:lnSpc>
                <a:spcPct val="80000"/>
              </a:lnSpc>
              <a:defRPr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2021. 02. 06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írásbeli vizsga eredménye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035" y="528538"/>
            <a:ext cx="2627604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9"/>
    </mc:Choice>
    <mc:Fallback xmlns="">
      <p:transition spd="slow" advTm="2227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BTM: speciális szabályok az írásbeli vizsgán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szakértői véleményben foglaltak alapján az alábbi kedvezményekre lehet jogosult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dőhosszabbítás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segédeszköz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vizsga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részeinek értékelése alóli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felmentés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írásos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kérelem, szakértői vélemény másolata →a jelentkezési lappal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vizsgát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szervező intézmény igazgatója bírálja el → határozat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szülőnek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tájékoztató tartalmazza speciális értékelési szabályokat</a:t>
            </a:r>
          </a:p>
        </p:txBody>
      </p:sp>
    </p:spTree>
    <p:extLst>
      <p:ext uri="{BB962C8B-B14F-4D97-AF65-F5344CB8AC3E}">
        <p14:creationId xmlns:p14="http://schemas.microsoft.com/office/powerpoint/2010/main" val="3936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62"/>
    </mc:Choice>
    <mc:Fallback xmlns="">
      <p:transition spd="slow" advTm="375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23273"/>
            <a:ext cx="10515600" cy="1367415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vizsga általános tudnivalói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perc, tíz feladat,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és matematika tantárgyakból, 50 pont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tantárgykészségek és képességek, kompetenciák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felmérése/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hagyományos tantárgyi teszt,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tankönyv független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korábbi feladatsorok                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www.oktatas.hu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rajzokat ceruzával, egyéb kék, fekete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tintával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segédeszköz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rajzeszközökön kívül nem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használható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személyigazolvány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diákigazolvány szükséges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4396509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3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58"/>
    </mc:Choice>
    <mc:Fallback xmlns="">
      <p:transition spd="slow" advTm="364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325090"/>
            <a:ext cx="10448636" cy="3260437"/>
          </a:xfrm>
        </p:spPr>
        <p:txBody>
          <a:bodyPr/>
          <a:lstStyle/>
          <a:p>
            <a:pPr lvl="1">
              <a:defRPr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pontossága</a:t>
            </a:r>
          </a:p>
          <a:p>
            <a:pPr lvl="1">
              <a:defRPr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sorrend fontossága (tagozati kódok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defRPr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tanulói adatlap, jelentkezési lap (iskola intézi – szülői, tanulói aláírás)</a:t>
            </a:r>
          </a:p>
          <a:p>
            <a:endParaRPr lang="hu-HU" dirty="0"/>
          </a:p>
        </p:txBody>
      </p:sp>
      <p:pic>
        <p:nvPicPr>
          <p:cNvPr id="4" name="Kép 3" descr="inde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7261" y="535132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46309" cy="23780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Határidők</a:t>
            </a:r>
            <a:r>
              <a:rPr lang="hu-HU" alt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 </a:t>
            </a:r>
            <a:r>
              <a:rPr lang="hu-HU" altLang="hu-H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KÖZÉPISKOLÁBA</a:t>
            </a:r>
            <a:r>
              <a:rPr lang="hu-HU" altLang="hu-H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hu-HU" alt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2021.02.19.</a:t>
            </a:r>
            <a:endParaRPr lang="hu-HU" altLang="hu-H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7"/>
    </mc:Choice>
    <mc:Fallback xmlns="">
      <p:transition spd="slow" advTm="1082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8" y="147782"/>
            <a:ext cx="10515599" cy="665018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8" y="1052945"/>
            <a:ext cx="10515598" cy="62320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2021. 02. 23.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12.: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szóbeli felvételi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vizsgák</a:t>
            </a:r>
          </a:p>
          <a:p>
            <a:pPr marL="0" indent="0">
              <a:buNone/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vizsga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kérdései a NAT általános iskolai követelményrendszerére és a középfokú iskola pedagógiai programjában meghatározott, a felvételi tájékoztatóban nyilvánosságra hozott követelményekre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épülnek.</a:t>
            </a:r>
          </a:p>
          <a:p>
            <a:pPr marL="0" indent="0">
              <a:buNone/>
              <a:defRPr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2021. 03. 16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ideiglenes felvételi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jegyzék</a:t>
            </a:r>
          </a:p>
          <a:p>
            <a:pPr>
              <a:defRPr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altLang="hu-HU" sz="3600" b="1" dirty="0" smtClean="0">
              <a:solidFill>
                <a:srgbClr val="FFC000"/>
              </a:solidFill>
              <a:latin typeface="Arial" charset="0"/>
            </a:endParaRP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2021. 03. 24.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módosítás postázása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ágott nyíl jobbra 6"/>
          <p:cNvSpPr/>
          <p:nvPr/>
        </p:nvSpPr>
        <p:spPr>
          <a:xfrm>
            <a:off x="2253671" y="2910900"/>
            <a:ext cx="8183419" cy="31311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hu-HU" alt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03. 22-23.</a:t>
            </a:r>
            <a:endParaRPr lang="hu-HU" altLang="hu-H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hu-HU" alt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hu-HU" altLang="hu-H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sorrend módosítása.</a:t>
            </a:r>
            <a:endParaRPr lang="hu-HU" altLang="hu-H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0"/>
    </mc:Choice>
    <mc:Fallback xmlns="">
      <p:transition spd="slow" advTm="294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38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27564"/>
            <a:ext cx="10347036" cy="3960235"/>
          </a:xfrm>
        </p:spPr>
        <p:txBody>
          <a:bodyPr/>
          <a:lstStyle/>
          <a:p>
            <a:pPr marL="0" indent="0">
              <a:buNone/>
              <a:defRPr/>
            </a:pPr>
            <a:endParaRPr lang="hu-H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06. 22-24</a:t>
            </a:r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beiratkozás a középiskolába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 descr="inde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5003" y="4393614"/>
            <a:ext cx="2533650" cy="1894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ekerekített téglalapbuborék 4"/>
          <p:cNvSpPr/>
          <p:nvPr/>
        </p:nvSpPr>
        <p:spPr>
          <a:xfrm>
            <a:off x="2414154" y="1114550"/>
            <a:ext cx="7145483" cy="612648"/>
          </a:xfrm>
          <a:prstGeom prst="wedgeRoundRectCallout">
            <a:avLst>
              <a:gd name="adj1" fmla="val -18418"/>
              <a:gd name="adj2" fmla="val 2705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04. 30.: </a:t>
            </a:r>
            <a:r>
              <a:rPr lang="hu-H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 eredmények</a:t>
            </a:r>
          </a:p>
        </p:txBody>
      </p:sp>
    </p:spTree>
    <p:extLst>
      <p:ext uri="{BB962C8B-B14F-4D97-AF65-F5344CB8AC3E}">
        <p14:creationId xmlns:p14="http://schemas.microsoft.com/office/powerpoint/2010/main" val="14349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3"/>
    </mc:Choice>
    <mc:Fallback xmlns="">
      <p:transition spd="slow" advTm="105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582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</a:t>
            </a:r>
            <a:r>
              <a:rPr 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 </a:t>
            </a:r>
            <a: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eljárás</a:t>
            </a:r>
            <a:b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</a:t>
            </a:r>
            <a:r>
              <a:rPr 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</a:t>
            </a:r>
            <a: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10. </a:t>
            </a:r>
            <a:r>
              <a:rPr 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</a:t>
            </a:r>
            <a:r>
              <a:rPr 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aug. 31.</a:t>
            </a:r>
            <a:endParaRPr lang="hu-H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 nem jutott be középfokú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iskolába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továbbtanulás intézése már egyénileg, közvetlenül a középfokú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iskolákban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 jelentkezéssel, egyeztetéssel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történik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iskolákról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www.oktatas.hu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tájékoztatás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tanköteles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korú → sikertelen felvételi → kötelező 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iskolaválasztás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Köznevelési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Szakképzési Hídprogram</a:t>
            </a:r>
          </a:p>
        </p:txBody>
      </p:sp>
    </p:spTree>
    <p:extLst>
      <p:ext uri="{BB962C8B-B14F-4D97-AF65-F5344CB8AC3E}">
        <p14:creationId xmlns:p14="http://schemas.microsoft.com/office/powerpoint/2010/main" val="10640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0"/>
    </mc:Choice>
    <mc:Fallback xmlns="">
      <p:transition spd="slow" advTm="2557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2727"/>
            <a:ext cx="10515600" cy="1219200"/>
          </a:xfrm>
        </p:spPr>
        <p:txBody>
          <a:bodyPr>
            <a:noAutofit/>
          </a:bodyPr>
          <a:lstStyle/>
          <a:p>
            <a:r>
              <a:rPr lang="hu-HU" altLang="hu-H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EREDMÉNYES FELVÉTELIT</a:t>
            </a:r>
            <a:br>
              <a:rPr lang="hu-HU" altLang="hu-H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KÍVÁNOK!</a:t>
            </a:r>
            <a:endParaRPr lang="hu-H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hu-HU" altLang="hu-HU" b="1" dirty="0" smtClean="0"/>
          </a:p>
          <a:p>
            <a:pPr algn="ctr">
              <a:buFont typeface="Wingdings" panose="05000000000000000000" pitchFamily="2" charset="2"/>
              <a:buNone/>
            </a:pPr>
            <a:endParaRPr lang="hu-HU" altLang="hu-HU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hu-HU" alt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FIGYELMÜKET!</a:t>
            </a:r>
            <a:endParaRPr lang="hu-HU" alt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MCj042826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30" y="3918166"/>
            <a:ext cx="19621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2"/>
    </mc:Choice>
    <mc:Fallback xmlns="">
      <p:transition spd="slow" advTm="124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9272" y="400396"/>
            <a:ext cx="7098712" cy="1631604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</a:t>
            </a:r>
            <a:r>
              <a:rPr lang="hu-H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válasszunk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középiskolát?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36799"/>
            <a:ext cx="10515600" cy="3840163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§"/>
              <a:defRPr/>
            </a:pPr>
            <a:r>
              <a:rPr lang="hu-H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legyen az érdeklődési </a:t>
            </a:r>
            <a:r>
              <a:rPr lang="hu-H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körének megfelelő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hu-H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hu-H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szempont az egészségügyi alkalmasság)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§"/>
              <a:defRPr/>
            </a:pPr>
            <a:r>
              <a:rPr lang="hu-H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legyen a gyermek képességeinek </a:t>
            </a:r>
            <a:r>
              <a:rPr lang="hu-H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</a:t>
            </a:r>
            <a:endParaRPr lang="hu-H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§"/>
              <a:defRPr/>
            </a:pPr>
            <a:r>
              <a:rPr lang="hu-H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legyen elérhető (közlekedés)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§"/>
              <a:defRPr/>
            </a:pPr>
            <a:r>
              <a:rPr lang="hu-H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tapasztalatok az iskoláról </a:t>
            </a:r>
            <a:endParaRPr lang="hu-H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hu-H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hu-H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tetszik, nem tetszik, nyílt napok benyomásai</a:t>
            </a:r>
            <a:r>
              <a:rPr lang="hu-H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Kép 3" descr="imag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7984" y="0"/>
            <a:ext cx="2915816" cy="21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1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9"/>
    </mc:Choice>
    <mc:Fallback xmlns="">
      <p:transition spd="slow" advTm="121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iskolák közül választhatunk?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u-HU" altLang="hu-H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Gimnázium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gimnáziumban általános műveltséget megalapozó, valamint érettségi vizsgára és felsőfokú iskolai tanulmányok megkezdésére felkészítő nevelés, oktatás folyik.</a:t>
            </a:r>
          </a:p>
          <a:p>
            <a:pPr>
              <a:lnSpc>
                <a:spcPct val="80000"/>
              </a:lnSpc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évfolyamos (9-12. osztály)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évfolyamos (nyelvi előkészítő, vagy két tanítási </a:t>
            </a: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nyelvű (9-13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végzettség: </a:t>
            </a: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</a:p>
          <a:p>
            <a:pPr marL="0" indent="0"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hu-HU" alt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Szakképzési Centrumok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hasonló  szakmai profilú iskolák egységei </a:t>
            </a:r>
          </a:p>
          <a:p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Fenntartó: Nemzetgazdasági Minisztérium</a:t>
            </a:r>
          </a:p>
        </p:txBody>
      </p:sp>
      <p:pic>
        <p:nvPicPr>
          <p:cNvPr id="5" name="Kép 4" descr="index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5876" y="4001294"/>
            <a:ext cx="2592288" cy="18097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700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5"/>
    </mc:Choice>
    <mc:Fallback xmlns="">
      <p:transition spd="slow" advTm="234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691" cy="51233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iskolák közül 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választhatunk?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2728" y="969818"/>
            <a:ext cx="10760364" cy="58881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alt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Technikum</a:t>
            </a:r>
            <a:r>
              <a:rPr lang="hu-HU" alt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(régi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szakgimnáziumból)</a:t>
            </a: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évfolyam</a:t>
            </a:r>
          </a:p>
          <a:p>
            <a:r>
              <a:rPr lang="hu-HU" dirty="0"/>
              <a:t> Az első két év ágazati ismereteket adó képzése után a második ciklusban duális képzés folyik. A képzés időszakában a tanulószerződés átalakul munkaszerződéssé, amely a képzés alatt jövedelemhez juttatja a tanulót. A négy kötelező közismereti tárgyból tesznek érettségit a diákok, a technikusi szakképesítés szakmai vizsgája lesz egyben az ötödik érettségi tárgy. </a:t>
            </a:r>
            <a:endParaRPr lang="hu-HU" dirty="0" smtClean="0"/>
          </a:p>
          <a:p>
            <a:r>
              <a:rPr lang="hu-HU" dirty="0" smtClean="0"/>
              <a:t>Így </a:t>
            </a:r>
            <a:r>
              <a:rPr lang="hu-HU" b="1" dirty="0"/>
              <a:t>13. év végi sikeres vizsga </a:t>
            </a:r>
            <a:r>
              <a:rPr lang="hu-HU" dirty="0"/>
              <a:t>után két végzettséget igazoló bizonyítványt kap. Kézhez kapja </a:t>
            </a:r>
            <a:r>
              <a:rPr lang="hu-HU" b="1" dirty="0"/>
              <a:t>az érettségi bizonyítványát</a:t>
            </a:r>
            <a:r>
              <a:rPr lang="hu-HU" dirty="0"/>
              <a:t>, és a </a:t>
            </a:r>
            <a:r>
              <a:rPr lang="hu-HU" b="1" dirty="0"/>
              <a:t>technikusi végzettségét igazoló oklevelét</a:t>
            </a:r>
            <a:endParaRPr lang="hu-HU" altLang="hu-H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95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0"/>
    </mc:Choice>
    <mc:Fallback xmlns="">
      <p:transition spd="slow" advTm="227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iskolák közül választhatunk?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53201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altLang="hu-H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Szakképző</a:t>
            </a:r>
            <a:r>
              <a:rPr lang="hu-HU" altLang="hu-H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(régi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szakközépiskolából)</a:t>
            </a:r>
          </a:p>
          <a:p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éves</a:t>
            </a:r>
            <a:endParaRPr lang="hu-HU" alt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Az első év ágazati ismereteket adó képzés, az azt követő két évben duális képzés folyik, elsősorban munkaszerződés keretén belül. A végzés után itt is nyitott a lehetőség az érettség vagy akár a technikusi képzettség megszerzésére</a:t>
            </a:r>
            <a:r>
              <a:rPr lang="hu-HU" dirty="0" smtClean="0"/>
              <a:t>.</a:t>
            </a:r>
          </a:p>
          <a:p>
            <a:r>
              <a:rPr lang="hu-HU" dirty="0"/>
              <a:t>Mivel mindkét iskolatípusban ágazati alapképzés történik a képzés első szakaszában, a 9. évfolyam végén van átjárhatóság a technikum és a szakképző iskola között, különbözeti vizsga nélkül. Az ágazati alapképzés ágazati alapvizsgával zárul. Az ágazati alapvizsga alkalmas egyszerű munkakörök betöltésére. A szakmai képzés lehetőséget biztosít a csak érettségizett, gimnáziumot végzettek, valamint az egyetemi tanulmányaikat feladó fiatalok részére. Erre szolgál a technikum 2 éves képzése.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3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5"/>
    </mc:Choice>
    <mc:Fallback xmlns="">
      <p:transition spd="slow" advTm="234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0213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Mennyi középiskolát </a:t>
            </a:r>
            <a:r>
              <a:rPr lang="hu-H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válasszunk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03927"/>
            <a:ext cx="10901218" cy="5181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középiskola</a:t>
            </a:r>
          </a:p>
          <a:p>
            <a:pPr>
              <a:defRPr/>
            </a:pP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Látogassuk meg a lehetséges iskolákat!</a:t>
            </a:r>
          </a:p>
          <a:p>
            <a:pPr lvl="1"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előre jelezni 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osztályfőnöknek</a:t>
            </a:r>
          </a:p>
          <a:p>
            <a:pPr lvl="1"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egisztrálni a nyílt órára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igazolást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kérni 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iskolából</a:t>
            </a:r>
          </a:p>
          <a:p>
            <a:pPr lvl="1">
              <a:buNone/>
              <a:defRPr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(két napot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hiányozhat a tanuló iskolalátogatás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címén)</a:t>
            </a:r>
          </a:p>
          <a:p>
            <a:pPr lvl="1">
              <a:buNone/>
              <a:defRPr/>
            </a:pP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Köznevelés/Középfokú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 menüpont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középfokú iskolák honlapja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október 20-áig a honlapjukon nyilvánosságra hozzák felvételi tájékoztatójukat: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tanulmányi terület, felvételi eljárás rendje, rangsorolás,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sni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szóbeli köv., ideje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azonosítók és tanulmányi területek jegyzéke a középfokú iskolai felvételihez a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tanévre című kiadvány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(január papír, oktatas.hu)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 rot="20362024">
            <a:off x="7612234" y="2816524"/>
            <a:ext cx="3491341" cy="9954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altLang="hu-HU" sz="2000" b="1" dirty="0">
                <a:solidFill>
                  <a:srgbClr val="FF0000"/>
                </a:solidFill>
                <a:latin typeface="Arial" charset="0"/>
              </a:rPr>
              <a:t>NE csak egy iskolát jelöljünk !!!</a:t>
            </a:r>
          </a:p>
        </p:txBody>
      </p:sp>
      <p:pic>
        <p:nvPicPr>
          <p:cNvPr id="5" name="Kép 4" descr="nyilt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4145" y="-142955"/>
            <a:ext cx="313392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8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0"/>
    </mc:Choice>
    <mc:Fallback xmlns="">
      <p:transition spd="slow" advTm="42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56927" cy="1325563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Előkészítők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hatékonyság felmérése</a:t>
            </a:r>
          </a:p>
          <a:p>
            <a:pPr>
              <a:buNone/>
              <a:defRPr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iskolán belüli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szakkör, többletóra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fizetős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 az iskolából emiatt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HIÁNYOZHAT!</a:t>
            </a:r>
          </a:p>
          <a:p>
            <a:endParaRPr lang="hu-HU" dirty="0"/>
          </a:p>
        </p:txBody>
      </p:sp>
      <p:pic>
        <p:nvPicPr>
          <p:cNvPr id="4" name="Kép 3" descr="imag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977" y="365125"/>
            <a:ext cx="403244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49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4"/>
    </mc:Choice>
    <mc:Fallback xmlns="">
      <p:transition spd="slow" advTm="146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62455" cy="1325563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lehet </a:t>
            </a:r>
            <a:r>
              <a:rPr lang="hu-H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felvételizni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964" y="1756306"/>
            <a:ext cx="2542252" cy="41944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237" y="1795561"/>
            <a:ext cx="2542252" cy="41944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256" y="1756306"/>
            <a:ext cx="2542252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6"/>
    </mc:Choice>
    <mc:Fallback xmlns="">
      <p:transition spd="slow" advTm="2123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vizsgálatok (felvétel feltétele)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iskola: további készségek,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képességek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Sportiskola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sportegészségügyi és fizikai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képességfelmérés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Katonai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rendvédelmi iskola: egészségügyi, pályaalkalmassági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feltételek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magánintézmény: vallás, világnézet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elfogadása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vizsgálatok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 a rangsorolásba nem számít bele, de a felvételnek feltétele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lehet!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5"/>
    </mc:Choice>
    <mc:Fallback xmlns="">
      <p:transition spd="slow" advTm="2432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645</Words>
  <Application>Microsoft Office PowerPoint</Application>
  <PresentationFormat>Szélesvásznú</PresentationFormat>
  <Paragraphs>124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Office-téma</vt:lpstr>
      <vt:lpstr>  </vt:lpstr>
      <vt:lpstr>Hogyan válasszunk középiskolát?</vt:lpstr>
      <vt:lpstr>Milyen iskolák közül választhatunk?</vt:lpstr>
      <vt:lpstr>Milyen iskolák közül választhatunk?</vt:lpstr>
      <vt:lpstr>Milyen iskolák közül választhatunk?</vt:lpstr>
      <vt:lpstr>Mennyi középiskolát válasszunk?</vt:lpstr>
      <vt:lpstr>Előkészítők</vt:lpstr>
      <vt:lpstr>Hogyan lehet felvételizni?</vt:lpstr>
      <vt:lpstr>Egyéb vizsgálatok (felvétel feltétele)</vt:lpstr>
      <vt:lpstr>Határidők</vt:lpstr>
      <vt:lpstr> A központi írásbeli vizsga ideje  2021. 01. 23.  10.00 óra </vt:lpstr>
      <vt:lpstr>SNI, BTM: speciális szabályok az írásbeli vizsgán</vt:lpstr>
      <vt:lpstr> A központi írásbeli vizsga általános tudnivalói </vt:lpstr>
      <vt:lpstr>Határidők  JELENTKEZÉS A KÖZÉPISKOLÁBA! 2021.02.19.</vt:lpstr>
      <vt:lpstr>Határidők</vt:lpstr>
      <vt:lpstr>Határidők</vt:lpstr>
      <vt:lpstr>Rendkívüli felvételi eljárás 2021. máj. 10. - 2021. aug. 31.</vt:lpstr>
      <vt:lpstr>EREDMÉNYES FELVÉTELIT KÍVÁNOK!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Mónika Ivánkovitsné Nagy</dc:creator>
  <cp:lastModifiedBy>Mónika Ivánkovitsné Nagy</cp:lastModifiedBy>
  <cp:revision>24</cp:revision>
  <dcterms:created xsi:type="dcterms:W3CDTF">2020-09-18T19:12:30Z</dcterms:created>
  <dcterms:modified xsi:type="dcterms:W3CDTF">2020-09-29T07:09:41Z</dcterms:modified>
</cp:coreProperties>
</file>